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13716000" cx="24384000"/>
  <p:notesSz cx="6858000" cy="9144000"/>
  <p:embeddedFontLst>
    <p:embeddedFont>
      <p:font typeface="Helvetica Neue"/>
      <p:regular r:id="rId13"/>
      <p:bold r:id="rId14"/>
      <p:italic r:id="rId15"/>
      <p:boldItalic r:id="rId16"/>
    </p:embeddedFont>
    <p:embeddedFont>
      <p:font typeface="Roboto Mono"/>
      <p:regular r:id="rId17"/>
      <p:bold r:id="rId18"/>
      <p:italic r:id="rId19"/>
      <p:bold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gmVKX535p0MEwuYTyNb7gcJ1V1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boldItalic.fntdata"/><Relationship Id="rId22" Type="http://schemas.openxmlformats.org/officeDocument/2006/relationships/font" Target="fonts/OpenSans-bold.fntdata"/><Relationship Id="rId21" Type="http://schemas.openxmlformats.org/officeDocument/2006/relationships/font" Target="fonts/OpenSans-regular.fntdata"/><Relationship Id="rId24" Type="http://schemas.openxmlformats.org/officeDocument/2006/relationships/font" Target="fonts/OpenSans-boldItalic.fntdata"/><Relationship Id="rId23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HelveticaNeue-regular.fntdata"/><Relationship Id="rId12" Type="http://schemas.openxmlformats.org/officeDocument/2006/relationships/slide" Target="slides/slide8.xml"/><Relationship Id="rId15" Type="http://schemas.openxmlformats.org/officeDocument/2006/relationships/font" Target="fonts/HelveticaNeue-italic.fntdata"/><Relationship Id="rId14" Type="http://schemas.openxmlformats.org/officeDocument/2006/relationships/font" Target="fonts/HelveticaNeue-bold.fntdata"/><Relationship Id="rId17" Type="http://schemas.openxmlformats.org/officeDocument/2006/relationships/font" Target="fonts/RobotoMono-regular.fntdata"/><Relationship Id="rId16" Type="http://schemas.openxmlformats.org/officeDocument/2006/relationships/font" Target="fonts/HelveticaNeue-boldItalic.fntdata"/><Relationship Id="rId19" Type="http://schemas.openxmlformats.org/officeDocument/2006/relationships/font" Target="fonts/RobotoMono-italic.fntdata"/><Relationship Id="rId18" Type="http://schemas.openxmlformats.org/officeDocument/2006/relationships/font" Target="fonts/RobotoMon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55a387ed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f55a387ed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286ac4d71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286ac4d71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0891df394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100891df39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65d0305d5_0_2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gf65d0305d5_0_2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286ac4d71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286ac4d71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286ac4d71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286ac4d71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286ac4d71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10286ac4d71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286ac4d71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10286ac4d71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/>
          <p:nvPr>
            <p:ph type="title"/>
          </p:nvPr>
        </p:nvSpPr>
        <p:spPr>
          <a:xfrm>
            <a:off x="2427925" y="4513800"/>
            <a:ext cx="14310599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6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46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/>
          <p:nvPr>
            <p:ph type="title"/>
          </p:nvPr>
        </p:nvSpPr>
        <p:spPr>
          <a:xfrm>
            <a:off x="2427925" y="4513800"/>
            <a:ext cx="14310599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47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47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ed" showMasterSp="0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8"/>
          <p:cNvSpPr txBox="1"/>
          <p:nvPr>
            <p:ph type="title"/>
          </p:nvPr>
        </p:nvSpPr>
        <p:spPr>
          <a:xfrm>
            <a:off x="2427925" y="4513800"/>
            <a:ext cx="14310599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48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48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9"/>
          <p:cNvSpPr txBox="1"/>
          <p:nvPr>
            <p:ph type="title"/>
          </p:nvPr>
        </p:nvSpPr>
        <p:spPr>
          <a:xfrm>
            <a:off x="2427925" y="4513800"/>
            <a:ext cx="14310599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49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49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Red" showMasterSp="0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3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53"/>
          <p:cNvSpPr txBox="1"/>
          <p:nvPr>
            <p:ph idx="1" type="body"/>
          </p:nvPr>
        </p:nvSpPr>
        <p:spPr>
          <a:xfrm>
            <a:off x="2477575" y="6102575"/>
            <a:ext cx="15843299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●"/>
              <a:defRPr sz="4800">
                <a:latin typeface="Open Sans"/>
                <a:ea typeface="Open Sans"/>
                <a:cs typeface="Open Sans"/>
                <a:sym typeface="Open Sans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○"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■"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●"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●"/>
              <a:defRPr sz="3000">
                <a:latin typeface="Open Sans"/>
                <a:ea typeface="Open Sans"/>
                <a:cs typeface="Open Sans"/>
                <a:sym typeface="Open Sans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" name="Google Shape;64;p53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53"/>
          <p:cNvSpPr txBox="1"/>
          <p:nvPr>
            <p:ph idx="2" type="subTitle"/>
          </p:nvPr>
        </p:nvSpPr>
        <p:spPr>
          <a:xfrm>
            <a:off x="2477575" y="4888700"/>
            <a:ext cx="17061901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Green" showMasterSp="0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5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55"/>
          <p:cNvSpPr txBox="1"/>
          <p:nvPr>
            <p:ph idx="1" type="body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●"/>
              <a:defRPr sz="4800">
                <a:latin typeface="Open Sans"/>
                <a:ea typeface="Open Sans"/>
                <a:cs typeface="Open Sans"/>
                <a:sym typeface="Open Sans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○"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■"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●"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●"/>
              <a:defRPr sz="3000">
                <a:latin typeface="Open Sans"/>
                <a:ea typeface="Open Sans"/>
                <a:cs typeface="Open Sans"/>
                <a:sym typeface="Open Sans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9" name="Google Shape;69;p55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55"/>
          <p:cNvSpPr txBox="1"/>
          <p:nvPr>
            <p:ph idx="2" type="subTitle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Quot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Red" showMasterSp="0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7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57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57"/>
          <p:cNvSpPr txBox="1"/>
          <p:nvPr>
            <p:ph idx="1" type="body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●"/>
              <a:defRPr sz="4800">
                <a:latin typeface="Open Sans"/>
                <a:ea typeface="Open Sans"/>
                <a:cs typeface="Open Sans"/>
                <a:sym typeface="Open Sans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○"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■"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●"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●"/>
              <a:defRPr sz="3000">
                <a:latin typeface="Open Sans"/>
                <a:ea typeface="Open Sans"/>
                <a:cs typeface="Open Sans"/>
                <a:sym typeface="Open Sans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" name="Google Shape;76;p57"/>
          <p:cNvSpPr txBox="1"/>
          <p:nvPr>
            <p:ph idx="2" type="subTitle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Yellow" showMasterSp="0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8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58"/>
          <p:cNvSpPr txBox="1"/>
          <p:nvPr>
            <p:ph idx="1" type="body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●"/>
              <a:defRPr sz="4800">
                <a:latin typeface="Open Sans"/>
                <a:ea typeface="Open Sans"/>
                <a:cs typeface="Open Sans"/>
                <a:sym typeface="Open Sans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○"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■"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●"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●"/>
              <a:defRPr sz="3000">
                <a:latin typeface="Open Sans"/>
                <a:ea typeface="Open Sans"/>
                <a:cs typeface="Open Sans"/>
                <a:sym typeface="Open Sans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0" name="Google Shape;80;p58"/>
          <p:cNvSpPr txBox="1"/>
          <p:nvPr>
            <p:ph idx="2" type="subTitle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0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60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60"/>
          <p:cNvSpPr txBox="1"/>
          <p:nvPr>
            <p:ph idx="1" type="body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●"/>
              <a:defRPr sz="4800">
                <a:latin typeface="Open Sans"/>
                <a:ea typeface="Open Sans"/>
                <a:cs typeface="Open Sans"/>
                <a:sym typeface="Open Sans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○"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■"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●"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●"/>
              <a:defRPr sz="3000">
                <a:latin typeface="Open Sans"/>
                <a:ea typeface="Open Sans"/>
                <a:cs typeface="Open Sans"/>
                <a:sym typeface="Open Sans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5" name="Google Shape;85;p60"/>
          <p:cNvSpPr txBox="1"/>
          <p:nvPr>
            <p:ph idx="2" type="subTitle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 showMasterSp="0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3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63"/>
          <p:cNvSpPr txBox="1"/>
          <p:nvPr>
            <p:ph idx="1" type="body"/>
          </p:nvPr>
        </p:nvSpPr>
        <p:spPr>
          <a:xfrm>
            <a:off x="1203350" y="3095025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●"/>
              <a:defRPr sz="4800">
                <a:latin typeface="Open Sans"/>
                <a:ea typeface="Open Sans"/>
                <a:cs typeface="Open Sans"/>
                <a:sym typeface="Open Sans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○"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■"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●"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●"/>
              <a:defRPr sz="3000">
                <a:latin typeface="Open Sans"/>
                <a:ea typeface="Open Sans"/>
                <a:cs typeface="Open Sans"/>
                <a:sym typeface="Open Sans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9" name="Google Shape;89;p63"/>
          <p:cNvSpPr txBox="1"/>
          <p:nvPr>
            <p:ph idx="2" type="subTitle"/>
          </p:nvPr>
        </p:nvSpPr>
        <p:spPr>
          <a:xfrm>
            <a:off x="11271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63"/>
          <p:cNvSpPr txBox="1"/>
          <p:nvPr>
            <p:ph type="title"/>
          </p:nvPr>
        </p:nvSpPr>
        <p:spPr>
          <a:xfrm>
            <a:off x="927050" y="1290125"/>
            <a:ext cx="20936399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1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5;p51"/>
          <p:cNvSpPr txBox="1"/>
          <p:nvPr/>
        </p:nvSpPr>
        <p:spPr>
          <a:xfrm>
            <a:off x="0" y="0"/>
            <a:ext cx="3000000" cy="82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1"/>
          <p:cNvSpPr txBox="1"/>
          <p:nvPr>
            <p:ph idx="1" type="body"/>
          </p:nvPr>
        </p:nvSpPr>
        <p:spPr>
          <a:xfrm>
            <a:off x="2477575" y="6102575"/>
            <a:ext cx="15843299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●"/>
              <a:defRPr sz="4800">
                <a:latin typeface="Open Sans"/>
                <a:ea typeface="Open Sans"/>
                <a:cs typeface="Open Sans"/>
                <a:sym typeface="Open Sans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○"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■"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●"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●"/>
              <a:defRPr sz="3000">
                <a:latin typeface="Open Sans"/>
                <a:ea typeface="Open Sans"/>
                <a:cs typeface="Open Sans"/>
                <a:sym typeface="Open Sans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" name="Google Shape;17;p51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51"/>
          <p:cNvSpPr txBox="1"/>
          <p:nvPr>
            <p:ph idx="2" type="subTitle"/>
          </p:nvPr>
        </p:nvSpPr>
        <p:spPr>
          <a:xfrm>
            <a:off x="2477575" y="4888700"/>
            <a:ext cx="17061901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- Half slide" showMasterSp="0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64"/>
          <p:cNvSpPr txBox="1"/>
          <p:nvPr>
            <p:ph idx="1" type="body"/>
          </p:nvPr>
        </p:nvSpPr>
        <p:spPr>
          <a:xfrm>
            <a:off x="1203350" y="4249150"/>
            <a:ext cx="88350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●"/>
              <a:defRPr sz="4800">
                <a:latin typeface="Open Sans"/>
                <a:ea typeface="Open Sans"/>
                <a:cs typeface="Open Sans"/>
                <a:sym typeface="Open Sans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○"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■"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●"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●"/>
              <a:defRPr sz="3000">
                <a:latin typeface="Open Sans"/>
                <a:ea typeface="Open Sans"/>
                <a:cs typeface="Open Sans"/>
                <a:sym typeface="Open Sans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4" name="Google Shape;94;p64"/>
          <p:cNvSpPr txBox="1"/>
          <p:nvPr>
            <p:ph type="title"/>
          </p:nvPr>
        </p:nvSpPr>
        <p:spPr>
          <a:xfrm>
            <a:off x="927050" y="1290125"/>
            <a:ext cx="9387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64"/>
          <p:cNvSpPr txBox="1"/>
          <p:nvPr>
            <p:ph idx="2" type="subTitle"/>
          </p:nvPr>
        </p:nvSpPr>
        <p:spPr>
          <a:xfrm>
            <a:off x="1127150" y="3035275"/>
            <a:ext cx="8835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64"/>
          <p:cNvSpPr/>
          <p:nvPr/>
        </p:nvSpPr>
        <p:spPr>
          <a:xfrm>
            <a:off x="12262975" y="12150"/>
            <a:ext cx="12120900" cy="13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 showMasterSp="0">
  <p:cSld name="Quot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5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65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 showMasterSp="0">
  <p:cSld name="Quot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6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66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" showMasterSp="0">
  <p:cSld name="Quote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7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67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 showMasterSp="0">
  <p:cSld name="Quot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8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68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Google Shape;21;p54"/>
          <p:cNvSpPr txBox="1"/>
          <p:nvPr>
            <p:ph idx="1" type="subTitle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4"/>
          <p:cNvSpPr txBox="1"/>
          <p:nvPr>
            <p:ph idx="2" type="body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●"/>
              <a:defRPr sz="4800">
                <a:latin typeface="Open Sans"/>
                <a:ea typeface="Open Sans"/>
                <a:cs typeface="Open Sans"/>
                <a:sym typeface="Open Sans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○"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■"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●"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●"/>
              <a:defRPr sz="3000">
                <a:latin typeface="Open Sans"/>
                <a:ea typeface="Open Sans"/>
                <a:cs typeface="Open Sans"/>
                <a:sym typeface="Open Sans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" name="Google Shape;23;p54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2"/>
          <p:cNvSpPr txBox="1"/>
          <p:nvPr>
            <p:ph idx="1" type="body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●"/>
              <a:defRPr sz="4800">
                <a:latin typeface="Open Sans"/>
                <a:ea typeface="Open Sans"/>
                <a:cs typeface="Open Sans"/>
                <a:sym typeface="Open Sans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○"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■"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●"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●"/>
              <a:defRPr sz="3000">
                <a:latin typeface="Open Sans"/>
                <a:ea typeface="Open Sans"/>
                <a:cs typeface="Open Sans"/>
                <a:sym typeface="Open Sans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" name="Google Shape;26;p62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2"/>
          <p:cNvSpPr txBox="1"/>
          <p:nvPr>
            <p:ph idx="2" type="subTitle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9"/>
          <p:cNvSpPr txBox="1"/>
          <p:nvPr>
            <p:ph idx="1" type="body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●"/>
              <a:defRPr sz="4800">
                <a:latin typeface="Open Sans"/>
                <a:ea typeface="Open Sans"/>
                <a:cs typeface="Open Sans"/>
                <a:sym typeface="Open Sans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○"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■"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●"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●"/>
              <a:defRPr sz="3000">
                <a:latin typeface="Open Sans"/>
                <a:ea typeface="Open Sans"/>
                <a:cs typeface="Open Sans"/>
                <a:sym typeface="Open Sans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" name="Google Shape;30;p59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9"/>
          <p:cNvSpPr txBox="1"/>
          <p:nvPr>
            <p:ph idx="2" type="subTitle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5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Yellow" showMasterSp="0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1"/>
          <p:cNvSpPr txBox="1"/>
          <p:nvPr/>
        </p:nvSpPr>
        <p:spPr>
          <a:xfrm>
            <a:off x="1160400" y="3195450"/>
            <a:ext cx="21906301" cy="1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61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1"/>
          <p:cNvSpPr txBox="1"/>
          <p:nvPr>
            <p:ph idx="1" type="body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●"/>
              <a:defRPr sz="4800">
                <a:latin typeface="Open Sans"/>
                <a:ea typeface="Open Sans"/>
                <a:cs typeface="Open Sans"/>
                <a:sym typeface="Open Sans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○"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■"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●"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●"/>
              <a:defRPr sz="3000">
                <a:latin typeface="Open Sans"/>
                <a:ea typeface="Open Sans"/>
                <a:cs typeface="Open Sans"/>
                <a:sym typeface="Open Sans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8" name="Google Shape;38;p61"/>
          <p:cNvSpPr txBox="1"/>
          <p:nvPr>
            <p:ph idx="2" type="subTitle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reen" showMasterSp="0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2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41;p52"/>
          <p:cNvSpPr txBox="1"/>
          <p:nvPr>
            <p:ph idx="1" type="body"/>
          </p:nvPr>
        </p:nvSpPr>
        <p:spPr>
          <a:xfrm>
            <a:off x="2477575" y="6102575"/>
            <a:ext cx="15843299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●"/>
              <a:defRPr sz="4800">
                <a:latin typeface="Open Sans"/>
                <a:ea typeface="Open Sans"/>
                <a:cs typeface="Open Sans"/>
                <a:sym typeface="Open Sans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○"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■"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●"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●"/>
              <a:defRPr sz="3000">
                <a:latin typeface="Open Sans"/>
                <a:ea typeface="Open Sans"/>
                <a:cs typeface="Open Sans"/>
                <a:sym typeface="Open Sans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" name="Google Shape;42;p52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52"/>
          <p:cNvSpPr txBox="1"/>
          <p:nvPr>
            <p:ph idx="2" type="subTitle"/>
          </p:nvPr>
        </p:nvSpPr>
        <p:spPr>
          <a:xfrm>
            <a:off x="2477575" y="4888700"/>
            <a:ext cx="17061901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0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50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50"/>
          <p:cNvSpPr txBox="1"/>
          <p:nvPr>
            <p:ph idx="1" type="subTitle"/>
          </p:nvPr>
        </p:nvSpPr>
        <p:spPr>
          <a:xfrm>
            <a:off x="2477575" y="4888700"/>
            <a:ext cx="17061901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50"/>
          <p:cNvSpPr txBox="1"/>
          <p:nvPr>
            <p:ph idx="2" type="body"/>
          </p:nvPr>
        </p:nvSpPr>
        <p:spPr>
          <a:xfrm>
            <a:off x="2477575" y="6102575"/>
            <a:ext cx="15843299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●"/>
              <a:defRPr sz="4800">
                <a:latin typeface="Open Sans"/>
                <a:ea typeface="Open Sans"/>
                <a:cs typeface="Open Sans"/>
                <a:sym typeface="Open Sans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Char char="○"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■"/>
              <a:defRPr sz="3600"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Char char="●"/>
              <a:defRPr sz="3600">
                <a:latin typeface="Open Sans"/>
                <a:ea typeface="Open Sans"/>
                <a:cs typeface="Open Sans"/>
                <a:sym typeface="Open Sans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●"/>
              <a:defRPr sz="3000">
                <a:latin typeface="Open Sans"/>
                <a:ea typeface="Open Sans"/>
                <a:cs typeface="Open Sans"/>
                <a:sym typeface="Open Sans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○"/>
              <a:defRPr sz="3000">
                <a:latin typeface="Open Sans"/>
                <a:ea typeface="Open Sans"/>
                <a:cs typeface="Open Sans"/>
                <a:sym typeface="Open Sans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"/>
              <a:buChar char="■"/>
              <a:defRPr sz="3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831200" y="1186733"/>
            <a:ext cx="22721701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4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44"/>
          <p:cNvSpPr txBox="1"/>
          <p:nvPr>
            <p:ph idx="1" type="body"/>
          </p:nvPr>
        </p:nvSpPr>
        <p:spPr>
          <a:xfrm>
            <a:off x="1203350" y="3095025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"/>
              <a:buChar char="●"/>
              <a:defRPr b="0" i="0" sz="4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533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"/>
              <a:buChar char="○"/>
              <a:defRPr b="0" i="0" sz="4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"/>
              <a:buChar char="■"/>
              <a:defRPr b="0" i="0" sz="3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"/>
              <a:buChar char="●"/>
              <a:defRPr b="0" i="0" sz="3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419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"/>
              <a:buChar char="○"/>
              <a:defRPr b="0" i="0" sz="3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419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"/>
              <a:buChar char="■"/>
              <a:defRPr b="0" i="0" sz="3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419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"/>
              <a:buChar char="●"/>
              <a:defRPr b="0" i="0" sz="3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419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"/>
              <a:buChar char="○"/>
              <a:defRPr b="0" i="0" sz="3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419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"/>
              <a:buChar char="■"/>
              <a:defRPr b="0" i="0" sz="3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Relationship Id="rId4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yEIc9z-Ad3k" TargetMode="External"/><Relationship Id="rId4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yEIc9z-Ad3k" TargetMode="External"/><Relationship Id="rId4" Type="http://schemas.openxmlformats.org/officeDocument/2006/relationships/image" Target="../media/image24.jpg"/><Relationship Id="rId5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document/d/1cL0n0XQIHgynrXvqZPQYrfwFN28gJOhWYEqcyve5Rz0/edit?usp=sharing" TargetMode="External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forms.gle/Z7TsmUqSYZVDCDGe8" TargetMode="External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55a387edf_0_0"/>
          <p:cNvSpPr txBox="1"/>
          <p:nvPr>
            <p:ph type="title"/>
          </p:nvPr>
        </p:nvSpPr>
        <p:spPr>
          <a:xfrm>
            <a:off x="2198350" y="3821250"/>
            <a:ext cx="165288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9000"/>
              <a:t>Head Start Machine Learning</a:t>
            </a:r>
            <a:endParaRPr b="1" sz="9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7500"/>
              <a:buNone/>
            </a:pPr>
            <a:r>
              <a:rPr lang="en-US" sz="7400"/>
              <a:t>Session 2:</a:t>
            </a:r>
            <a:r>
              <a:rPr lang="en-US" sz="7400">
                <a:solidFill>
                  <a:srgbClr val="4A86E8"/>
                </a:solidFill>
              </a:rPr>
              <a:t> Python Libraries</a:t>
            </a:r>
            <a:endParaRPr sz="7400">
              <a:solidFill>
                <a:srgbClr val="4A86E8"/>
              </a:solidFill>
            </a:endParaRPr>
          </a:p>
        </p:txBody>
      </p:sp>
      <p:sp>
        <p:nvSpPr>
          <p:cNvPr id="114" name="Google Shape;114;gf55a387edf_0_0"/>
          <p:cNvSpPr txBox="1"/>
          <p:nvPr>
            <p:ph idx="1" type="subTitle"/>
          </p:nvPr>
        </p:nvSpPr>
        <p:spPr>
          <a:xfrm>
            <a:off x="4634200" y="9086725"/>
            <a:ext cx="5860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Lew Jun Bin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Year 2 CS(SE)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115" name="Google Shape;115;gf55a387edf_0_0"/>
          <p:cNvSpPr txBox="1"/>
          <p:nvPr>
            <p:ph idx="1" type="subTitle"/>
          </p:nvPr>
        </p:nvSpPr>
        <p:spPr>
          <a:xfrm>
            <a:off x="14095250" y="9086725"/>
            <a:ext cx="5860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Chin Qi Xiang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Year 2 CS(AI)</a:t>
            </a:r>
            <a:endParaRPr/>
          </a:p>
        </p:txBody>
      </p:sp>
      <p:pic>
        <p:nvPicPr>
          <p:cNvPr id="116" name="Google Shape;116;gf55a387ed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1738" y="8384825"/>
            <a:ext cx="3237276" cy="340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f55a387edf_0_0"/>
          <p:cNvPicPr preferRelativeResize="0"/>
          <p:nvPr/>
        </p:nvPicPr>
        <p:blipFill rotWithShape="1">
          <a:blip r:embed="rId4">
            <a:alphaModFix/>
          </a:blip>
          <a:srcRect b="23250" l="22580" r="20826" t="32673"/>
          <a:stretch/>
        </p:blipFill>
        <p:spPr>
          <a:xfrm>
            <a:off x="10710163" y="8397875"/>
            <a:ext cx="3169317" cy="3409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286ac4d71_0_16"/>
          <p:cNvSpPr txBox="1"/>
          <p:nvPr>
            <p:ph idx="1" type="subTitle"/>
          </p:nvPr>
        </p:nvSpPr>
        <p:spPr>
          <a:xfrm>
            <a:off x="1095650" y="3035275"/>
            <a:ext cx="220140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0286ac4d71_0_16"/>
          <p:cNvSpPr txBox="1"/>
          <p:nvPr>
            <p:ph idx="2" type="body"/>
          </p:nvPr>
        </p:nvSpPr>
        <p:spPr>
          <a:xfrm>
            <a:off x="1203350" y="4079650"/>
            <a:ext cx="219063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10286ac4d71_0_16"/>
          <p:cNvSpPr txBox="1"/>
          <p:nvPr>
            <p:ph type="title"/>
          </p:nvPr>
        </p:nvSpPr>
        <p:spPr>
          <a:xfrm>
            <a:off x="893050" y="6244575"/>
            <a:ext cx="21956100" cy="1923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Colab? </a:t>
            </a:r>
            <a:endParaRPr/>
          </a:p>
        </p:txBody>
      </p:sp>
      <p:pic>
        <p:nvPicPr>
          <p:cNvPr descr="In this episode of AI Adventures, Yufeng introduces Colab, which allows you to not only execute Jupyter Notebooks on the web, but also offers a free GPU, excellent collaboration features, built-in code snippets, and much much more. It's great for learners and researchers alike, and comes with all the things you love about being part of Google Drive!&#10;&#10;Get started with Colab now → https://goo.gle/2JE3Lui&#10;Colab FAQ → https://goo.gle/2wgbjec&#10;TPU resources →  https://goo.gle/2WCclk4 &#10;&#10;Check out the rest of the Cloud AI Adventures playlist → https://goo.gle/AI-Adventures&#10;&#10;Subscribe to get all the episodes as they come out: https://goo.gle/GCP&#10;&#10;#AIAdventures" id="125" name="Google Shape;125;g10286ac4d71_0_16" title="Jupyter on the web with Colab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3775" y="2118325"/>
            <a:ext cx="12035375" cy="90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0891df394_1_0"/>
          <p:cNvSpPr txBox="1"/>
          <p:nvPr>
            <p:ph idx="2" type="subTitle"/>
          </p:nvPr>
        </p:nvSpPr>
        <p:spPr>
          <a:xfrm>
            <a:off x="7792225" y="5894088"/>
            <a:ext cx="47655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>
                <a:solidFill>
                  <a:srgbClr val="0D5DDF"/>
                </a:solidFill>
              </a:rPr>
              <a:t>&gt; Select Tab “Head Start Machine Learning”</a:t>
            </a:r>
            <a:endParaRPr sz="4000">
              <a:solidFill>
                <a:srgbClr val="0D5DD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>
                <a:solidFill>
                  <a:srgbClr val="0D5DDF"/>
                </a:solidFill>
              </a:rPr>
              <a:t>&gt; Mark your attendance by inserting “1”</a:t>
            </a:r>
            <a:endParaRPr sz="4000">
              <a:solidFill>
                <a:srgbClr val="0D5DD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>
                <a:solidFill>
                  <a:srgbClr val="0D5DDF"/>
                </a:solidFill>
              </a:rPr>
              <a:t>&gt; Do it within this 2 hours</a:t>
            </a:r>
            <a:endParaRPr sz="4000">
              <a:solidFill>
                <a:srgbClr val="0D5DDF"/>
              </a:solidFill>
            </a:endParaRPr>
          </a:p>
        </p:txBody>
      </p:sp>
      <p:sp>
        <p:nvSpPr>
          <p:cNvPr id="131" name="Google Shape;131;g100891df394_1_0"/>
          <p:cNvSpPr txBox="1"/>
          <p:nvPr>
            <p:ph type="title"/>
          </p:nvPr>
        </p:nvSpPr>
        <p:spPr>
          <a:xfrm>
            <a:off x="2240500" y="3019125"/>
            <a:ext cx="14542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/>
              <a:t>Attendance</a:t>
            </a:r>
            <a:endParaRPr/>
          </a:p>
        </p:txBody>
      </p:sp>
      <p:pic>
        <p:nvPicPr>
          <p:cNvPr descr="In this episode of AI Adventures, Yufeng introduces Colab, which allows you to not only execute Jupyter Notebooks on the web, but also offers a free GPU, excellent collaboration features, built-in code snippets, and much much more. It's great for learners and researchers alike, and comes with all the things you love about being part of Google Drive!&#10;&#10;Get started with Colab now → https://goo.gle/2JE3Lui&#10;Colab FAQ → https://goo.gle/2wgbjec&#10;TPU resources →  https://goo.gle/2WCclk4 &#10;&#10;Check out the rest of the Cloud AI Adventures playlist → https://goo.gle/AI-Adventures&#10;&#10;Subscribe to get all the episodes as they come out: https://goo.gle/GCP&#10;&#10;#AIAdventures" id="132" name="Google Shape;132;g100891df394_1_0" title="Jupyter on the web with Colab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22575" y="5130825"/>
            <a:ext cx="10020376" cy="751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g100891df394_1_0"/>
          <p:cNvCxnSpPr/>
          <p:nvPr/>
        </p:nvCxnSpPr>
        <p:spPr>
          <a:xfrm>
            <a:off x="12760850" y="3019125"/>
            <a:ext cx="0" cy="96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g100891df394_1_0"/>
          <p:cNvSpPr txBox="1"/>
          <p:nvPr>
            <p:ph type="title"/>
          </p:nvPr>
        </p:nvSpPr>
        <p:spPr>
          <a:xfrm>
            <a:off x="12990150" y="3019125"/>
            <a:ext cx="14542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/>
              <a:t>What is Colab?</a:t>
            </a:r>
            <a:endParaRPr/>
          </a:p>
        </p:txBody>
      </p:sp>
      <p:pic>
        <p:nvPicPr>
          <p:cNvPr id="135" name="Google Shape;135;g100891df394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8850" y="5984225"/>
            <a:ext cx="5545550" cy="55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65d0305d5_0_292"/>
          <p:cNvSpPr txBox="1"/>
          <p:nvPr>
            <p:ph idx="2" type="body"/>
          </p:nvPr>
        </p:nvSpPr>
        <p:spPr>
          <a:xfrm>
            <a:off x="1203350" y="4079650"/>
            <a:ext cx="21906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-"/>
            </a:pPr>
            <a:r>
              <a:rPr lang="en-US"/>
              <a:t>Python Basics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-"/>
            </a:pPr>
            <a:r>
              <a:rPr lang="en-US"/>
              <a:t>NumPy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-"/>
            </a:pPr>
            <a:r>
              <a:rPr lang="en-US"/>
              <a:t>Matplotlib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-"/>
            </a:pPr>
            <a:r>
              <a:rPr lang="en-US"/>
              <a:t>Pandas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-"/>
            </a:pPr>
            <a:r>
              <a:rPr lang="en-US"/>
              <a:t>Hands-on session</a:t>
            </a:r>
            <a:endParaRPr/>
          </a:p>
        </p:txBody>
      </p:sp>
      <p:sp>
        <p:nvSpPr>
          <p:cNvPr id="141" name="Google Shape;141;gf65d0305d5_0_292"/>
          <p:cNvSpPr txBox="1"/>
          <p:nvPr>
            <p:ph type="title"/>
          </p:nvPr>
        </p:nvSpPr>
        <p:spPr>
          <a:xfrm>
            <a:off x="893050" y="1290125"/>
            <a:ext cx="21956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/>
              <a:t>What you will learn….</a:t>
            </a:r>
            <a:endParaRPr/>
          </a:p>
        </p:txBody>
      </p:sp>
      <p:sp>
        <p:nvSpPr>
          <p:cNvPr id="142" name="Google Shape;142;gf65d0305d5_0_292"/>
          <p:cNvSpPr txBox="1"/>
          <p:nvPr>
            <p:ph idx="1" type="subTitle"/>
          </p:nvPr>
        </p:nvSpPr>
        <p:spPr>
          <a:xfrm>
            <a:off x="1185000" y="8824275"/>
            <a:ext cx="22014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Drop your question in the chat box if you don’t understand anything!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286ac4d71_0_1"/>
          <p:cNvSpPr txBox="1"/>
          <p:nvPr>
            <p:ph idx="1" type="subTitle"/>
          </p:nvPr>
        </p:nvSpPr>
        <p:spPr>
          <a:xfrm>
            <a:off x="1095650" y="3035275"/>
            <a:ext cx="220140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0286ac4d71_0_1"/>
          <p:cNvSpPr txBox="1"/>
          <p:nvPr>
            <p:ph idx="2" type="body"/>
          </p:nvPr>
        </p:nvSpPr>
        <p:spPr>
          <a:xfrm>
            <a:off x="1149500" y="9734175"/>
            <a:ext cx="21906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https://docs.google.com/document/d/1cL0n0XQIHgynrXvqZPQYrfwFN28gJOhWYEqcyve5Rz0/edit?usp=sharing</a:t>
            </a:r>
            <a:endParaRPr/>
          </a:p>
        </p:txBody>
      </p:sp>
      <p:sp>
        <p:nvSpPr>
          <p:cNvPr id="149" name="Google Shape;149;g10286ac4d71_0_1"/>
          <p:cNvSpPr txBox="1"/>
          <p:nvPr>
            <p:ph type="title"/>
          </p:nvPr>
        </p:nvSpPr>
        <p:spPr>
          <a:xfrm>
            <a:off x="893050" y="1290125"/>
            <a:ext cx="21956100" cy="1923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you need for this workshop...</a:t>
            </a:r>
            <a:endParaRPr/>
          </a:p>
        </p:txBody>
      </p:sp>
      <p:pic>
        <p:nvPicPr>
          <p:cNvPr id="150" name="Google Shape;150;g10286ac4d71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9525" y="3340975"/>
            <a:ext cx="6266250" cy="62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286ac4d71_0_29"/>
          <p:cNvSpPr txBox="1"/>
          <p:nvPr>
            <p:ph type="title"/>
          </p:nvPr>
        </p:nvSpPr>
        <p:spPr>
          <a:xfrm>
            <a:off x="10533150" y="5842200"/>
            <a:ext cx="3317700" cy="20316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/>
              <a:t>Q&amp;A</a:t>
            </a:r>
            <a:endParaRPr sz="10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286ac4d71_0_33"/>
          <p:cNvSpPr txBox="1"/>
          <p:nvPr>
            <p:ph idx="1" type="body"/>
          </p:nvPr>
        </p:nvSpPr>
        <p:spPr>
          <a:xfrm>
            <a:off x="10239250" y="7473863"/>
            <a:ext cx="74121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https://forms.gle/Z7TsmUqSYZVDCDGe8</a:t>
            </a:r>
            <a:endParaRPr sz="4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10286ac4d71_0_33"/>
          <p:cNvSpPr txBox="1"/>
          <p:nvPr>
            <p:ph type="title"/>
          </p:nvPr>
        </p:nvSpPr>
        <p:spPr>
          <a:xfrm>
            <a:off x="2546150" y="2990725"/>
            <a:ext cx="14542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/>
              <a:t>Leave us your feedback</a:t>
            </a:r>
            <a:endParaRPr/>
          </a:p>
        </p:txBody>
      </p:sp>
      <p:pic>
        <p:nvPicPr>
          <p:cNvPr id="162" name="Google Shape;162;g10286ac4d71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5600" y="4914629"/>
            <a:ext cx="6269550" cy="62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286ac4d71_0_39"/>
          <p:cNvSpPr txBox="1"/>
          <p:nvPr>
            <p:ph type="title"/>
          </p:nvPr>
        </p:nvSpPr>
        <p:spPr>
          <a:xfrm>
            <a:off x="5541175" y="6705625"/>
            <a:ext cx="87963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/>
              <a:t>Group photo!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